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308" r:id="rId3"/>
    <p:sldId id="327" r:id="rId4"/>
    <p:sldId id="326" r:id="rId5"/>
    <p:sldId id="325" r:id="rId6"/>
    <p:sldId id="257" r:id="rId7"/>
    <p:sldId id="259" r:id="rId8"/>
    <p:sldId id="260" r:id="rId9"/>
    <p:sldId id="262" r:id="rId10"/>
    <p:sldId id="261" r:id="rId11"/>
    <p:sldId id="263" r:id="rId12"/>
    <p:sldId id="264" r:id="rId13"/>
    <p:sldId id="265" r:id="rId14"/>
    <p:sldId id="266" r:id="rId15"/>
    <p:sldId id="267" r:id="rId16"/>
    <p:sldId id="269" r:id="rId17"/>
    <p:sldId id="270" r:id="rId18"/>
    <p:sldId id="271" r:id="rId19"/>
    <p:sldId id="272" r:id="rId20"/>
    <p:sldId id="274" r:id="rId21"/>
    <p:sldId id="273" r:id="rId22"/>
    <p:sldId id="275" r:id="rId23"/>
    <p:sldId id="276" r:id="rId24"/>
    <p:sldId id="323" r:id="rId25"/>
    <p:sldId id="277" r:id="rId26"/>
    <p:sldId id="278" r:id="rId27"/>
    <p:sldId id="279" r:id="rId28"/>
    <p:sldId id="280" r:id="rId29"/>
    <p:sldId id="287" r:id="rId30"/>
    <p:sldId id="285" r:id="rId31"/>
    <p:sldId id="288" r:id="rId32"/>
    <p:sldId id="289" r:id="rId33"/>
    <p:sldId id="290" r:id="rId34"/>
    <p:sldId id="291" r:id="rId35"/>
    <p:sldId id="292" r:id="rId36"/>
    <p:sldId id="293" r:id="rId37"/>
    <p:sldId id="294" r:id="rId38"/>
    <p:sldId id="295" r:id="rId39"/>
    <p:sldId id="286" r:id="rId40"/>
    <p:sldId id="282" r:id="rId41"/>
    <p:sldId id="309" r:id="rId42"/>
    <p:sldId id="314" r:id="rId43"/>
    <p:sldId id="297" r:id="rId44"/>
    <p:sldId id="300" r:id="rId45"/>
    <p:sldId id="298" r:id="rId46"/>
    <p:sldId id="299" r:id="rId47"/>
    <p:sldId id="313" r:id="rId48"/>
    <p:sldId id="305" r:id="rId49"/>
    <p:sldId id="306" r:id="rId50"/>
    <p:sldId id="296" r:id="rId51"/>
    <p:sldId id="283" r:id="rId52"/>
    <p:sldId id="302" r:id="rId53"/>
    <p:sldId id="319" r:id="rId54"/>
    <p:sldId id="320" r:id="rId55"/>
    <p:sldId id="303" r:id="rId56"/>
    <p:sldId id="304" r:id="rId57"/>
    <p:sldId id="301" r:id="rId58"/>
    <p:sldId id="316" r:id="rId59"/>
    <p:sldId id="312" r:id="rId60"/>
    <p:sldId id="324" r:id="rId61"/>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75"/>
    <p:restoredTop sz="66044"/>
  </p:normalViewPr>
  <p:slideViewPr>
    <p:cSldViewPr snapToGrid="0">
      <p:cViewPr varScale="1">
        <p:scale>
          <a:sx n="87" d="100"/>
          <a:sy n="87" d="100"/>
        </p:scale>
        <p:origin x="13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22/01/2026</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22</a:t>
            </a:fld>
            <a:endParaRPr lang="en-BE"/>
          </a:p>
        </p:txBody>
      </p:sp>
    </p:spTree>
    <p:extLst>
      <p:ext uri="{BB962C8B-B14F-4D97-AF65-F5344CB8AC3E}">
        <p14:creationId xmlns:p14="http://schemas.microsoft.com/office/powerpoint/2010/main" val="2313781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2529893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404C7-E6D8-E0A8-065E-413B9B4CF1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C09D8C-BD7B-E5F4-4BF4-53C69CAE20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41C31C-F657-E5A7-476D-032DC9AAA861}"/>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128FC6FC-32E4-630B-5E99-0F98C09D28B2}"/>
              </a:ext>
            </a:extLst>
          </p:cNvPr>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2400740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to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main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D9C15-6FA0-F616-D65E-FACB184DAD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AACDE3-A2FF-4857-3DB6-66313BACA9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8DF2B2-9746-1E7A-1463-3C2DC1029434}"/>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4AB15929-FC4F-083E-5475-A08D8EFE99EF}"/>
              </a:ext>
            </a:extLst>
          </p:cNvPr>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1931249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F53B7-6914-4684-AF92-816C560BB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0D9F3-3B95-B033-0CE1-318741A027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DC448-6184-4B45-9114-DC317B9DFF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F690B7-5F38-6CD5-80CC-C793EB83B5F5}"/>
              </a:ext>
            </a:extLst>
          </p:cNvPr>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4309426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55</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59</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39849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22/01/2026</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22/01/2026</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6.png"/><Relationship Id="rId4" Type="http://schemas.openxmlformats.org/officeDocument/2006/relationships/image" Target="../media/image19.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5.pn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hyperlink" Target="https://johnxu21.github.io/teaching/CS472/projec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hyperlink" Target="https://git-scm.com/docs/git-merge" TargetMode="External"/><Relationship Id="rId3" Type="http://schemas.openxmlformats.org/officeDocument/2006/relationships/hyperlink" Target="https://git-scm.com/docs/git-branch" TargetMode="External"/><Relationship Id="rId7" Type="http://schemas.openxmlformats.org/officeDocument/2006/relationships/hyperlink" Target="https://git-scm.com/docs/git-checkout#Documentation/git-checkout.txt--bltnewbranchg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git-scm.com/docs/git-checkout" TargetMode="External"/><Relationship Id="rId5" Type="http://schemas.openxmlformats.org/officeDocument/2006/relationships/hyperlink" Target="https://git-scm.com/docs/git-branch#Documentation/git-branch.txt--D" TargetMode="External"/><Relationship Id="rId10" Type="http://schemas.openxmlformats.org/officeDocument/2006/relationships/hyperlink" Target="https://git-scm.com/book/en/v2/Git-Branching-Rebasing" TargetMode="External"/><Relationship Id="rId4" Type="http://schemas.openxmlformats.org/officeDocument/2006/relationships/hyperlink" Target="https://git-scm.com/book/en/v2/Git-Branching-Basic-Branching-and-Merging" TargetMode="External"/><Relationship Id="rId9" Type="http://schemas.openxmlformats.org/officeDocument/2006/relationships/hyperlink" Target="https://git-scm.com/book/en/v2/Git-Basics-Viewing-the-Commit-History"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document/d/1tLiXVKfddl_lBFB0id7Wr_jb-19wDip664vMxTusj34/edit#heading=h.j97j13rw5t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1.png"/><Relationship Id="rId7" Type="http://schemas.openxmlformats.org/officeDocument/2006/relationships/image" Target="../media/image64.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55.jpeg"/><Relationship Id="rId9" Type="http://schemas.openxmlformats.org/officeDocument/2006/relationships/image" Target="../media/image65.png"/></Relationships>
</file>

<file path=ppt/slides/_rels/slide28.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jpeg"/><Relationship Id="rId4" Type="http://schemas.openxmlformats.org/officeDocument/2006/relationships/image" Target="../media/image80.png"/><Relationship Id="rId9"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 Id="rId9" Type="http://schemas.openxmlformats.org/officeDocument/2006/relationships/image" Target="../media/image98.jpeg"/></Relationships>
</file>

<file path=ppt/slides/_rels/slide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jpeg"/><Relationship Id="rId5" Type="http://schemas.openxmlformats.org/officeDocument/2006/relationships/image" Target="../media/image101.jpeg"/><Relationship Id="rId10" Type="http://schemas.openxmlformats.org/officeDocument/2006/relationships/image" Target="../media/image106.jpeg"/><Relationship Id="rId4" Type="http://schemas.openxmlformats.org/officeDocument/2006/relationships/image" Target="../media/image100.png"/><Relationship Id="rId9" Type="http://schemas.openxmlformats.org/officeDocument/2006/relationships/image" Target="../media/image105.jpeg"/></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17.png"/><Relationship Id="rId4" Type="http://schemas.openxmlformats.org/officeDocument/2006/relationships/image" Target="../media/image116.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1.png"/><Relationship Id="rId7" Type="http://schemas.openxmlformats.org/officeDocument/2006/relationships/image" Target="../media/image64.jpeg"/><Relationship Id="rId12" Type="http://schemas.openxmlformats.org/officeDocument/2006/relationships/image" Target="../media/image12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3.jpeg"/><Relationship Id="rId11" Type="http://schemas.openxmlformats.org/officeDocument/2006/relationships/image" Target="../media/image120.png"/><Relationship Id="rId5" Type="http://schemas.openxmlformats.org/officeDocument/2006/relationships/image" Target="../media/image62.jpeg"/><Relationship Id="rId10" Type="http://schemas.openxmlformats.org/officeDocument/2006/relationships/image" Target="../media/image119.png"/><Relationship Id="rId4" Type="http://schemas.openxmlformats.org/officeDocument/2006/relationships/image" Target="../media/image55.jpeg"/><Relationship Id="rId9"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54.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7.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3.png"/><Relationship Id="rId21" Type="http://schemas.openxmlformats.org/officeDocument/2006/relationships/image" Target="../media/image9.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2.png"/><Relationship Id="rId2" Type="http://schemas.openxmlformats.org/officeDocument/2006/relationships/notesSlide" Target="../notesSlides/notesSlide6.xml"/><Relationship Id="rId16" Type="http://schemas.microsoft.com/office/2007/relationships/hdphoto" Target="../media/hdphoto9.wdp"/><Relationship Id="rId20"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5.png"/><Relationship Id="rId15" Type="http://schemas.microsoft.com/office/2007/relationships/hdphoto" Target="../media/hdphoto8.wdp"/><Relationship Id="rId23" Type="http://schemas.openxmlformats.org/officeDocument/2006/relationships/image" Target="../media/image11.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4.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hyperlink" Target="https://docs.google.com/document/d/10qp_z0OMqyIvfSuUjU-3hKK0v3G5s9DhNuVhoASBjGk/edi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09129"/>
            <a:ext cx="3535814" cy="883565"/>
            <a:chOff x="2359571" y="4309129"/>
            <a:chExt cx="3535814" cy="883565"/>
          </a:xfrm>
        </p:grpSpPr>
        <p:sp>
          <p:nvSpPr>
            <p:cNvPr id="58" name="Left Arrow 57">
              <a:extLst>
                <a:ext uri="{FF2B5EF4-FFF2-40B4-BE49-F238E27FC236}">
                  <a16:creationId xmlns:a16="http://schemas.microsoft.com/office/drawing/2014/main" id="{64FF5EF1-BA80-7B62-82DB-15AA23616030}"/>
                </a:ext>
              </a:extLst>
            </p:cNvPr>
            <p:cNvSpPr/>
            <p:nvPr/>
          </p:nvSpPr>
          <p:spPr>
            <a:xfrm>
              <a:off x="5209585" y="4309129"/>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
        <p:nvSpPr>
          <p:cNvPr id="6" name="TextBox 5">
            <a:extLst>
              <a:ext uri="{FF2B5EF4-FFF2-40B4-BE49-F238E27FC236}">
                <a16:creationId xmlns:a16="http://schemas.microsoft.com/office/drawing/2014/main" id="{0D610DA7-8933-A136-57A5-AC55A75657A0}"/>
              </a:ext>
            </a:extLst>
          </p:cNvPr>
          <p:cNvSpPr txBox="1"/>
          <p:nvPr/>
        </p:nvSpPr>
        <p:spPr>
          <a:xfrm>
            <a:off x="3446737" y="4237413"/>
            <a:ext cx="1770674" cy="261610"/>
          </a:xfrm>
          <a:prstGeom prst="rect">
            <a:avLst/>
          </a:prstGeom>
          <a:noFill/>
        </p:spPr>
        <p:txBody>
          <a:bodyPr wrap="square" rtlCol="0">
            <a:spAutoFit/>
          </a:bodyPr>
          <a:lstStyle/>
          <a:p>
            <a:r>
              <a:rPr lang="en-US" sz="1100" dirty="0">
                <a:solidFill>
                  <a:srgbClr val="C00000"/>
                </a:solidFill>
              </a:rPr>
              <a:t>meant not to be tracked</a:t>
            </a:r>
          </a:p>
        </p:txBody>
      </p:sp>
      <p:sp>
        <p:nvSpPr>
          <p:cNvPr id="20" name="TextBox 19">
            <a:extLst>
              <a:ext uri="{FF2B5EF4-FFF2-40B4-BE49-F238E27FC236}">
                <a16:creationId xmlns:a16="http://schemas.microsoft.com/office/drawing/2014/main" id="{C1137728-C9D5-D57E-2B40-4340021036AF}"/>
              </a:ext>
            </a:extLst>
          </p:cNvPr>
          <p:cNvSpPr txBox="1"/>
          <p:nvPr/>
        </p:nvSpPr>
        <p:spPr>
          <a:xfrm>
            <a:off x="2960296" y="5018248"/>
            <a:ext cx="1188721" cy="261610"/>
          </a:xfrm>
          <a:prstGeom prst="rect">
            <a:avLst/>
          </a:prstGeom>
          <a:noFill/>
        </p:spPr>
        <p:txBody>
          <a:bodyPr wrap="square" rtlCol="0">
            <a:spAutoFit/>
          </a:bodyPr>
          <a:lstStyle/>
          <a:p>
            <a:r>
              <a:rPr lang="en-US" sz="1100" dirty="0">
                <a:solidFill>
                  <a:srgbClr val="008F00"/>
                </a:solidFill>
              </a:rPr>
              <a:t>Green-&gt;tracked</a:t>
            </a:r>
          </a:p>
        </p:txBody>
      </p:sp>
      <p:sp>
        <p:nvSpPr>
          <p:cNvPr id="21" name="TextBox 20">
            <a:extLst>
              <a:ext uri="{FF2B5EF4-FFF2-40B4-BE49-F238E27FC236}">
                <a16:creationId xmlns:a16="http://schemas.microsoft.com/office/drawing/2014/main" id="{A429B093-1C0D-89AF-6156-576C99718658}"/>
              </a:ext>
            </a:extLst>
          </p:cNvPr>
          <p:cNvSpPr txBox="1"/>
          <p:nvPr/>
        </p:nvSpPr>
        <p:spPr>
          <a:xfrm>
            <a:off x="2483920" y="6132185"/>
            <a:ext cx="1188721" cy="261610"/>
          </a:xfrm>
          <a:prstGeom prst="rect">
            <a:avLst/>
          </a:prstGeom>
          <a:noFill/>
        </p:spPr>
        <p:txBody>
          <a:bodyPr wrap="square" rtlCol="0">
            <a:spAutoFit/>
          </a:bodyPr>
          <a:lstStyle/>
          <a:p>
            <a:r>
              <a:rPr lang="en-US" sz="1100" dirty="0">
                <a:solidFill>
                  <a:srgbClr val="C00000"/>
                </a:solidFill>
              </a:rPr>
              <a:t>Red-&gt;untracked</a:t>
            </a:r>
          </a:p>
        </p:txBody>
      </p:sp>
      <p:sp>
        <p:nvSpPr>
          <p:cNvPr id="22" name="TextBox 21">
            <a:extLst>
              <a:ext uri="{FF2B5EF4-FFF2-40B4-BE49-F238E27FC236}">
                <a16:creationId xmlns:a16="http://schemas.microsoft.com/office/drawing/2014/main" id="{A1F2D1A1-9715-7D72-2C37-4041AF05FD38}"/>
              </a:ext>
            </a:extLst>
          </p:cNvPr>
          <p:cNvSpPr txBox="1"/>
          <p:nvPr/>
        </p:nvSpPr>
        <p:spPr>
          <a:xfrm>
            <a:off x="10384980" y="2187801"/>
            <a:ext cx="1770674" cy="338554"/>
          </a:xfrm>
          <a:prstGeom prst="rect">
            <a:avLst/>
          </a:prstGeom>
          <a:noFill/>
        </p:spPr>
        <p:txBody>
          <a:bodyPr wrap="square" rtlCol="0">
            <a:spAutoFit/>
          </a:bodyPr>
          <a:lstStyle/>
          <a:p>
            <a:r>
              <a:rPr lang="en-US" sz="1600" dirty="0">
                <a:solidFill>
                  <a:srgbClr val="C00000"/>
                </a:solidFill>
              </a:rPr>
              <a:t>Not to be tracked</a:t>
            </a:r>
          </a:p>
        </p:txBody>
      </p:sp>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dissolv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6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dissolve">
                                      <p:cBhvr>
                                        <p:cTn id="68" dur="500"/>
                                        <p:tgtEl>
                                          <p:spTgt spid="70"/>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 command</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0CA57E5-402B-64F3-302E-331BD8C67C61}"/>
              </a:ext>
            </a:extLst>
          </p:cNvPr>
          <p:cNvSpPr txBox="1"/>
          <p:nvPr/>
        </p:nvSpPr>
        <p:spPr>
          <a:xfrm>
            <a:off x="111548" y="4895960"/>
            <a:ext cx="6125966" cy="1477328"/>
          </a:xfrm>
          <a:prstGeom prst="rect">
            <a:avLst/>
          </a:prstGeom>
          <a:noFill/>
          <a:ln w="28575">
            <a:solidFill>
              <a:srgbClr val="008F00"/>
            </a:solidFill>
          </a:ln>
        </p:spPr>
        <p:txBody>
          <a:bodyPr wrap="square">
            <a:spAutoFit/>
          </a:bodyPr>
          <a:lstStyle/>
          <a:p>
            <a:r>
              <a:rPr lang="en-GB" b="0" i="0" dirty="0">
                <a:solidFill>
                  <a:srgbClr val="1F1F1F"/>
                </a:solidFill>
                <a:effectLst/>
                <a:latin typeface="Source Sans Pro" panose="020B0503030403020204" pitchFamily="34" charset="0"/>
              </a:rPr>
              <a:t>Branches are an important part of the Git workflow. </a:t>
            </a:r>
          </a:p>
          <a:p>
            <a:r>
              <a:rPr lang="en-GB" b="0" i="0" dirty="0">
                <a:solidFill>
                  <a:srgbClr val="1F1F1F"/>
                </a:solidFill>
                <a:effectLst/>
                <a:latin typeface="Source Sans Pro" panose="020B0503030403020204" pitchFamily="34" charset="0"/>
              </a:rPr>
              <a:t>What is a branch?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A branch represents an independent line of development in a project.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Branching is a common practice in software development. </a:t>
            </a:r>
          </a:p>
        </p:txBody>
      </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7388B7A-894C-B226-FF75-F0C8B69C4C30}"/>
              </a:ext>
            </a:extLst>
          </p:cNvPr>
          <p:cNvGrpSpPr/>
          <p:nvPr/>
        </p:nvGrpSpPr>
        <p:grpSpPr>
          <a:xfrm>
            <a:off x="4890275" y="2692172"/>
            <a:ext cx="1613764" cy="1642303"/>
            <a:chOff x="4890275" y="2692172"/>
            <a:chExt cx="1613764" cy="1642303"/>
          </a:xfrm>
        </p:grpSpPr>
        <p:pic>
          <p:nvPicPr>
            <p:cNvPr id="2" name="Picture 1" descr="Diagram, icon&#10;&#10;Description automatically generated">
              <a:extLst>
                <a:ext uri="{FF2B5EF4-FFF2-40B4-BE49-F238E27FC236}">
                  <a16:creationId xmlns:a16="http://schemas.microsoft.com/office/drawing/2014/main" id="{7251474C-D53C-855F-214F-CAD38FCCE62B}"/>
                </a:ext>
              </a:extLst>
            </p:cNvPr>
            <p:cNvPicPr>
              <a:picLocks noChangeAspect="1"/>
            </p:cNvPicPr>
            <p:nvPr/>
          </p:nvPicPr>
          <p:blipFill>
            <a:blip r:embed="rId7"/>
            <a:stretch>
              <a:fillRect/>
            </a:stretch>
          </p:blipFill>
          <p:spPr>
            <a:xfrm>
              <a:off x="5146596" y="3005757"/>
              <a:ext cx="1214667" cy="788913"/>
            </a:xfrm>
            <a:prstGeom prst="rect">
              <a:avLst/>
            </a:prstGeom>
          </p:spPr>
        </p:pic>
        <p:cxnSp>
          <p:nvCxnSpPr>
            <p:cNvPr id="7" name="Straight Connector 6">
              <a:extLst>
                <a:ext uri="{FF2B5EF4-FFF2-40B4-BE49-F238E27FC236}">
                  <a16:creationId xmlns:a16="http://schemas.microsoft.com/office/drawing/2014/main" id="{FADB5DB1-CB1E-2BB5-7B2C-DDA1BFB50002}"/>
                </a:ext>
              </a:extLst>
            </p:cNvPr>
            <p:cNvCxnSpPr/>
            <p:nvPr/>
          </p:nvCxnSpPr>
          <p:spPr>
            <a:xfrm flipH="1">
              <a:off x="4890275" y="2692172"/>
              <a:ext cx="1392538" cy="15549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05B4FD-9E82-985B-3C81-A8957F2B1FC1}"/>
                </a:ext>
              </a:extLst>
            </p:cNvPr>
            <p:cNvCxnSpPr/>
            <p:nvPr/>
          </p:nvCxnSpPr>
          <p:spPr>
            <a:xfrm>
              <a:off x="5250426" y="2692172"/>
              <a:ext cx="1253613" cy="16423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dissolve">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865688"/>
            <a:ext cx="10515599" cy="5623605"/>
          </a:xfrm>
        </p:spPr>
        <p:txBody>
          <a:bodyPr>
            <a:normAutofit/>
          </a:bodyPr>
          <a:lstStyle/>
          <a:p>
            <a:endParaRPr lang="en-BE" sz="2400" dirty="0"/>
          </a:p>
          <a:p>
            <a:endParaRPr lang="en-BE" sz="2400" dirty="0"/>
          </a:p>
          <a:p>
            <a:endParaRPr lang="en-BE" sz="2400" dirty="0"/>
          </a:p>
          <a:p>
            <a:endParaRPr lang="en-BE" sz="2400" dirty="0"/>
          </a:p>
          <a:p>
            <a:endParaRPr lang="en-BE" sz="2400" dirty="0"/>
          </a:p>
          <a:p>
            <a:endParaRPr lang="en-BE" sz="2400" dirty="0"/>
          </a:p>
          <a:p>
            <a:pPr marL="0" indent="0">
              <a:buNone/>
            </a:pPr>
            <a:endParaRPr lang="en-BE" sz="2400" dirty="0"/>
          </a:p>
        </p:txBody>
      </p:sp>
      <p:sp>
        <p:nvSpPr>
          <p:cNvPr id="8" name="TextBox 7">
            <a:extLst>
              <a:ext uri="{FF2B5EF4-FFF2-40B4-BE49-F238E27FC236}">
                <a16:creationId xmlns:a16="http://schemas.microsoft.com/office/drawing/2014/main" id="{3A7B65AE-0955-0E4D-8580-21E284D4CB04}"/>
              </a:ext>
            </a:extLst>
          </p:cNvPr>
          <p:cNvSpPr txBox="1"/>
          <p:nvPr/>
        </p:nvSpPr>
        <p:spPr>
          <a:xfrm>
            <a:off x="461892" y="2283603"/>
            <a:ext cx="9198302" cy="1200329"/>
          </a:xfrm>
          <a:prstGeom prst="rect">
            <a:avLst/>
          </a:prstGeom>
          <a:noFill/>
        </p:spPr>
        <p:txBody>
          <a:bodyPr wrap="square" rtlCol="0">
            <a:spAutoFit/>
          </a:bodyPr>
          <a:lstStyle/>
          <a:p>
            <a:r>
              <a:rPr lang="en-US" sz="2400" dirty="0"/>
              <a:t>Design Portfolio Evaluation - </a:t>
            </a:r>
            <a:r>
              <a:rPr lang="en-US" sz="2400" dirty="0">
                <a:hlinkClick r:id="rId3"/>
              </a:rPr>
              <a:t>https://johnxu21.github.io/teaching/CS472/project/</a:t>
            </a:r>
            <a:r>
              <a:rPr lang="en-US" sz="2400" dirty="0"/>
              <a:t>?</a:t>
            </a:r>
          </a:p>
          <a:p>
            <a:endParaRPr lang="en-US" sz="2400" dirty="0"/>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9205F7CA-7553-522C-21F7-BB4680BD3CE4}"/>
              </a:ext>
            </a:extLst>
          </p:cNvPr>
          <p:cNvSpPr txBox="1"/>
          <p:nvPr/>
        </p:nvSpPr>
        <p:spPr>
          <a:xfrm>
            <a:off x="9248931" y="2522576"/>
            <a:ext cx="1848385" cy="369332"/>
          </a:xfrm>
          <a:prstGeom prst="rect">
            <a:avLst/>
          </a:prstGeom>
          <a:noFill/>
        </p:spPr>
        <p:txBody>
          <a:bodyPr wrap="square" rtlCol="0">
            <a:spAutoFit/>
          </a:bodyPr>
          <a:lstStyle/>
          <a:p>
            <a:r>
              <a:rPr lang="en-US" dirty="0"/>
              <a:t>Keep both</a:t>
            </a:r>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dissolve">
                                      <p:cBhvr>
                                        <p:cTn id="92" dur="500"/>
                                        <p:tgtEl>
                                          <p:spTgt spid="2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dissolve">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9"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dissolv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9"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dissolv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7"/>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10"/>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b="1"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endParaRPr lang="en-US" dirty="0">
              <a:hlinkClick r:id="rId3"/>
            </a:endParaRPr>
          </a:p>
          <a:p>
            <a:r>
              <a:rPr lang="en-US" dirty="0"/>
              <a:t>Git and GitHub lab is due Frid 09/05</a:t>
            </a:r>
          </a:p>
          <a:p>
            <a:pPr lvl="1"/>
            <a:r>
              <a:rPr lang="en-US" dirty="0"/>
              <a:t>Use the git-</a:t>
            </a:r>
            <a:r>
              <a:rPr lang="en-US" dirty="0" err="1"/>
              <a:t>github</a:t>
            </a:r>
            <a:r>
              <a:rPr lang="en-US" dirty="0"/>
              <a:t>-lab channel on Discord</a:t>
            </a:r>
          </a:p>
          <a:p>
            <a:r>
              <a:rPr lang="en-US" dirty="0"/>
              <a:t>Precondition report due tonight</a:t>
            </a:r>
          </a:p>
          <a:p>
            <a:pPr lvl="1"/>
            <a:r>
              <a:rPr lang="en-US" dirty="0"/>
              <a:t>Connect teams with clients</a:t>
            </a:r>
          </a:p>
          <a:p>
            <a:endParaRPr lang="en-US" dirty="0"/>
          </a:p>
        </p:txBody>
      </p:sp>
    </p:spTree>
    <p:extLst>
      <p:ext uri="{BB962C8B-B14F-4D97-AF65-F5344CB8AC3E}">
        <p14:creationId xmlns:p14="http://schemas.microsoft.com/office/powerpoint/2010/main" val="1853866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F80ED-AF61-5CCB-1B82-90B966AC81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7B8C48-7FEF-94AD-E396-679D600D823C}"/>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B73A6102-9936-EA07-0151-5C23B6A1498C}"/>
              </a:ext>
            </a:extLst>
          </p:cNvPr>
          <p:cNvSpPr>
            <a:spLocks noGrp="1"/>
          </p:cNvSpPr>
          <p:nvPr>
            <p:ph idx="1"/>
          </p:nvPr>
        </p:nvSpPr>
        <p:spPr>
          <a:xfrm>
            <a:off x="727363" y="865688"/>
            <a:ext cx="10515599" cy="5623605"/>
          </a:xfrm>
        </p:spPr>
        <p:txBody>
          <a:bodyPr>
            <a:normAutofit/>
          </a:bodyPr>
          <a:lstStyle/>
          <a:p>
            <a:endParaRPr lang="en-BE" sz="2400" dirty="0"/>
          </a:p>
          <a:p>
            <a:endParaRPr lang="en-BE" sz="2400" dirty="0"/>
          </a:p>
          <a:p>
            <a:endParaRPr lang="en-BE" sz="2400" dirty="0"/>
          </a:p>
          <a:p>
            <a:endParaRPr lang="en-BE" sz="2400" dirty="0"/>
          </a:p>
          <a:p>
            <a:endParaRPr lang="en-BE" sz="2400" dirty="0"/>
          </a:p>
          <a:p>
            <a:endParaRPr lang="en-BE" sz="2400" dirty="0"/>
          </a:p>
          <a:p>
            <a:pPr marL="0" indent="0">
              <a:buNone/>
            </a:pPr>
            <a:endParaRPr lang="en-BE" sz="2400" dirty="0"/>
          </a:p>
        </p:txBody>
      </p:sp>
      <p:pic>
        <p:nvPicPr>
          <p:cNvPr id="5" name="Picture 4" descr="A screenshot of a project&#10;&#10;AI-generated content may be incorrect.">
            <a:extLst>
              <a:ext uri="{FF2B5EF4-FFF2-40B4-BE49-F238E27FC236}">
                <a16:creationId xmlns:a16="http://schemas.microsoft.com/office/drawing/2014/main" id="{07C7E3A6-4742-E50B-B310-303AEE73C656}"/>
              </a:ext>
            </a:extLst>
          </p:cNvPr>
          <p:cNvPicPr>
            <a:picLocks noChangeAspect="1"/>
          </p:cNvPicPr>
          <p:nvPr/>
        </p:nvPicPr>
        <p:blipFill>
          <a:blip r:embed="rId3"/>
          <a:stretch>
            <a:fillRect/>
          </a:stretch>
        </p:blipFill>
        <p:spPr>
          <a:xfrm>
            <a:off x="239149" y="1679540"/>
            <a:ext cx="11713702" cy="4312772"/>
          </a:xfrm>
          <a:prstGeom prst="rect">
            <a:avLst/>
          </a:prstGeom>
          <a:ln>
            <a:solidFill>
              <a:schemeClr val="tx1"/>
            </a:solidFill>
          </a:ln>
        </p:spPr>
      </p:pic>
      <p:sp>
        <p:nvSpPr>
          <p:cNvPr id="8" name="TextBox 7">
            <a:extLst>
              <a:ext uri="{FF2B5EF4-FFF2-40B4-BE49-F238E27FC236}">
                <a16:creationId xmlns:a16="http://schemas.microsoft.com/office/drawing/2014/main" id="{C4BB4B23-449A-E4A1-6293-ACA6C0B827A5}"/>
              </a:ext>
            </a:extLst>
          </p:cNvPr>
          <p:cNvSpPr txBox="1"/>
          <p:nvPr/>
        </p:nvSpPr>
        <p:spPr>
          <a:xfrm>
            <a:off x="388150" y="1265964"/>
            <a:ext cx="4228095" cy="461665"/>
          </a:xfrm>
          <a:prstGeom prst="rect">
            <a:avLst/>
          </a:prstGeom>
          <a:noFill/>
        </p:spPr>
        <p:txBody>
          <a:bodyPr wrap="square" rtlCol="0">
            <a:spAutoFit/>
          </a:bodyPr>
          <a:lstStyle/>
          <a:p>
            <a:r>
              <a:rPr lang="en-US" sz="2400" dirty="0"/>
              <a:t>Client Projects</a:t>
            </a:r>
          </a:p>
        </p:txBody>
      </p:sp>
    </p:spTree>
    <p:extLst>
      <p:ext uri="{BB962C8B-B14F-4D97-AF65-F5344CB8AC3E}">
        <p14:creationId xmlns:p14="http://schemas.microsoft.com/office/powerpoint/2010/main" val="437817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Picture 5" descr="Graphical user interface, text, application, email&#10;&#10;Description automatically generated">
            <a:extLst>
              <a:ext uri="{FF2B5EF4-FFF2-40B4-BE49-F238E27FC236}">
                <a16:creationId xmlns:a16="http://schemas.microsoft.com/office/drawing/2014/main" id="{98EB3516-EC81-C91C-92B9-D4DBCDCEFE9B}"/>
              </a:ext>
            </a:extLst>
          </p:cNvPr>
          <p:cNvPicPr>
            <a:picLocks noChangeAspect="1"/>
          </p:cNvPicPr>
          <p:nvPr/>
        </p:nvPicPr>
        <p:blipFill>
          <a:blip r:embed="rId6"/>
          <a:srcRect r="38385" b="17154"/>
          <a:stretch/>
        </p:blipFill>
        <p:spPr>
          <a:xfrm>
            <a:off x="7830560" y="1336787"/>
            <a:ext cx="3523240" cy="4263439"/>
          </a:xfrm>
          <a:prstGeom prst="rect">
            <a:avLst/>
          </a:prstGeom>
          <a:ln>
            <a:solidFill>
              <a:schemeClr val="tx1"/>
            </a:solidFill>
          </a:ln>
        </p:spPr>
      </p:pic>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Rounded Rectangle 1">
            <a:extLst>
              <a:ext uri="{FF2B5EF4-FFF2-40B4-BE49-F238E27FC236}">
                <a16:creationId xmlns:a16="http://schemas.microsoft.com/office/drawing/2014/main" id="{35A5F586-0B63-4185-0B50-04200AA77624}"/>
              </a:ext>
            </a:extLst>
          </p:cNvPr>
          <p:cNvSpPr/>
          <p:nvPr/>
        </p:nvSpPr>
        <p:spPr>
          <a:xfrm>
            <a:off x="6449929" y="4664590"/>
            <a:ext cx="5043732" cy="71981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par>
                                <p:cTn id="90" presetID="9" presetClass="entr" presetSubtype="0" fill="hold" grpId="0" nodeType="with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dissolve">
                                      <p:cBhvr>
                                        <p:cTn id="92" dur="500"/>
                                        <p:tgtEl>
                                          <p:spTgt spid="2"/>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P spid="2" grpId="0" animBg="1"/>
      <p:bldP spid="2"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818160" y="3895231"/>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ADD4E-AE58-7C4C-F053-30CB618F5A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3C1BD4-93B3-745D-7F86-BB1928C13DEA}"/>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C0C4054E-86DE-8D0D-31D7-E11D4BEFB0C9}"/>
              </a:ext>
            </a:extLst>
          </p:cNvPr>
          <p:cNvSpPr>
            <a:spLocks noGrp="1"/>
          </p:cNvSpPr>
          <p:nvPr>
            <p:ph idx="1"/>
          </p:nvPr>
        </p:nvSpPr>
        <p:spPr>
          <a:xfrm>
            <a:off x="727363" y="865688"/>
            <a:ext cx="10515599" cy="5623605"/>
          </a:xfrm>
        </p:spPr>
        <p:txBody>
          <a:bodyPr>
            <a:normAutofit/>
          </a:bodyPr>
          <a:lstStyle/>
          <a:p>
            <a:endParaRPr lang="en-BE" sz="2400" dirty="0"/>
          </a:p>
          <a:p>
            <a:endParaRPr lang="en-BE" sz="2400" dirty="0"/>
          </a:p>
          <a:p>
            <a:endParaRPr lang="en-BE" sz="2400" dirty="0"/>
          </a:p>
          <a:p>
            <a:endParaRPr lang="en-BE" sz="2400" dirty="0"/>
          </a:p>
          <a:p>
            <a:endParaRPr lang="en-BE" sz="2400" dirty="0"/>
          </a:p>
          <a:p>
            <a:endParaRPr lang="en-BE" sz="2400" dirty="0"/>
          </a:p>
          <a:p>
            <a:pPr marL="0" indent="0">
              <a:buNone/>
            </a:pPr>
            <a:endParaRPr lang="en-BE" sz="2400" dirty="0"/>
          </a:p>
        </p:txBody>
      </p:sp>
      <p:pic>
        <p:nvPicPr>
          <p:cNvPr id="10" name="Picture 9" descr="A screenshot of a computer&#10;&#10;AI-generated content may be incorrect.">
            <a:extLst>
              <a:ext uri="{FF2B5EF4-FFF2-40B4-BE49-F238E27FC236}">
                <a16:creationId xmlns:a16="http://schemas.microsoft.com/office/drawing/2014/main" id="{DEAE19CE-C33F-5624-58E4-2F2F7FD017F5}"/>
              </a:ext>
            </a:extLst>
          </p:cNvPr>
          <p:cNvPicPr>
            <a:picLocks noChangeAspect="1"/>
          </p:cNvPicPr>
          <p:nvPr/>
        </p:nvPicPr>
        <p:blipFill>
          <a:blip r:embed="rId3"/>
          <a:stretch>
            <a:fillRect/>
          </a:stretch>
        </p:blipFill>
        <p:spPr>
          <a:xfrm>
            <a:off x="373402" y="1849361"/>
            <a:ext cx="10535196" cy="3120452"/>
          </a:xfrm>
          <a:prstGeom prst="rect">
            <a:avLst/>
          </a:prstGeom>
        </p:spPr>
      </p:pic>
    </p:spTree>
    <p:extLst>
      <p:ext uri="{BB962C8B-B14F-4D97-AF65-F5344CB8AC3E}">
        <p14:creationId xmlns:p14="http://schemas.microsoft.com/office/powerpoint/2010/main" val="1346702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dissolv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2058002" y="3825164"/>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146980" y="3397133"/>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1997683" y="3881178"/>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56317" y="3940695"/>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5400000">
            <a:off x="4235318" y="3204573"/>
            <a:ext cx="495501" cy="1848711"/>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6200000">
            <a:off x="7738003" y="3324970"/>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83146"/>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
        <p:nvSpPr>
          <p:cNvPr id="2" name="Rounded Rectangle 1">
            <a:extLst>
              <a:ext uri="{FF2B5EF4-FFF2-40B4-BE49-F238E27FC236}">
                <a16:creationId xmlns:a16="http://schemas.microsoft.com/office/drawing/2014/main" id="{CD321115-D0BA-A301-C910-BAD409C7C55B}"/>
              </a:ext>
            </a:extLst>
          </p:cNvPr>
          <p:cNvSpPr/>
          <p:nvPr/>
        </p:nvSpPr>
        <p:spPr>
          <a:xfrm>
            <a:off x="2918012" y="5123330"/>
            <a:ext cx="4824763" cy="105779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E3FDA-421F-EE86-6B94-BC664F5E0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CD23A-1BE1-4B7C-5EFE-F2CAC1346F0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27C8C7C5-FDE5-803B-8200-020FA2CF56B0}"/>
              </a:ext>
            </a:extLst>
          </p:cNvPr>
          <p:cNvSpPr>
            <a:spLocks noGrp="1"/>
          </p:cNvSpPr>
          <p:nvPr>
            <p:ph idx="1"/>
          </p:nvPr>
        </p:nvSpPr>
        <p:spPr/>
        <p:txBody>
          <a:bodyPr>
            <a:normAutofit/>
          </a:bodyPr>
          <a:lstStyle/>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9903157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spTree>
    <p:extLst>
      <p:ext uri="{BB962C8B-B14F-4D97-AF65-F5344CB8AC3E}">
        <p14:creationId xmlns:p14="http://schemas.microsoft.com/office/powerpoint/2010/main" val="2824769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385451" y="4569510"/>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631216"/>
            <a:chOff x="7334317" y="4657568"/>
            <a:chExt cx="3664964" cy="1631216"/>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631216"/>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79CF-3236-5363-598E-5CE68C889E5D}"/>
              </a:ext>
            </a:extLst>
          </p:cNvPr>
          <p:cNvSpPr>
            <a:spLocks noGrp="1"/>
          </p:cNvSpPr>
          <p:nvPr>
            <p:ph type="title"/>
          </p:nvPr>
        </p:nvSpPr>
        <p:spPr/>
        <p:txBody>
          <a:bodyPr/>
          <a:lstStyle/>
          <a:p>
            <a:r>
              <a:rPr lang="en-US" dirty="0"/>
              <a:t>Project Evaluation</a:t>
            </a:r>
          </a:p>
        </p:txBody>
      </p:sp>
      <p:sp>
        <p:nvSpPr>
          <p:cNvPr id="3" name="Content Placeholder 2">
            <a:extLst>
              <a:ext uri="{FF2B5EF4-FFF2-40B4-BE49-F238E27FC236}">
                <a16:creationId xmlns:a16="http://schemas.microsoft.com/office/drawing/2014/main" id="{91603895-6E0A-A3F0-59E7-2B843E610DE2}"/>
              </a:ext>
            </a:extLst>
          </p:cNvPr>
          <p:cNvSpPr>
            <a:spLocks noGrp="1"/>
          </p:cNvSpPr>
          <p:nvPr>
            <p:ph idx="1"/>
          </p:nvPr>
        </p:nvSpPr>
        <p:spPr/>
        <p:txBody>
          <a:bodyPr/>
          <a:lstStyle/>
          <a:p>
            <a:r>
              <a:rPr lang="en-US">
                <a:hlinkClick r:id="rId2"/>
              </a:rPr>
              <a:t>Project Evaluation</a:t>
            </a:r>
            <a:endParaRPr lang="en-US"/>
          </a:p>
        </p:txBody>
      </p:sp>
    </p:spTree>
    <p:extLst>
      <p:ext uri="{BB962C8B-B14F-4D97-AF65-F5344CB8AC3E}">
        <p14:creationId xmlns:p14="http://schemas.microsoft.com/office/powerpoint/2010/main" val="1112440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3493264"/>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
        <p:nvSpPr>
          <p:cNvPr id="6" name="Left Arrow 5">
            <a:extLst>
              <a:ext uri="{FF2B5EF4-FFF2-40B4-BE49-F238E27FC236}">
                <a16:creationId xmlns:a16="http://schemas.microsoft.com/office/drawing/2014/main" id="{F4D2B60F-5BAB-0053-4DA0-2E41D9AF51E6}"/>
              </a:ext>
            </a:extLst>
          </p:cNvPr>
          <p:cNvSpPr/>
          <p:nvPr/>
        </p:nvSpPr>
        <p:spPr>
          <a:xfrm>
            <a:off x="5632324" y="2145207"/>
            <a:ext cx="242694" cy="138113"/>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9C034C-3DD7-A9AB-40AB-58A15A25C3FA}"/>
              </a:ext>
            </a:extLst>
          </p:cNvPr>
          <p:cNvGrpSpPr/>
          <p:nvPr/>
        </p:nvGrpSpPr>
        <p:grpSpPr>
          <a:xfrm>
            <a:off x="9378099" y="4140454"/>
            <a:ext cx="1081237" cy="703127"/>
            <a:chOff x="9378099" y="4140454"/>
            <a:chExt cx="1081237" cy="703127"/>
          </a:xfrm>
        </p:grpSpPr>
        <p:pic>
          <p:nvPicPr>
            <p:cNvPr id="1026" name="Picture 2" descr="The floppy disk Save icon: Visual language of an era long-gone | by Scott  Oliveri | UX Collective">
              <a:extLst>
                <a:ext uri="{FF2B5EF4-FFF2-40B4-BE49-F238E27FC236}">
                  <a16:creationId xmlns:a16="http://schemas.microsoft.com/office/drawing/2014/main" id="{DC5EA7DA-5742-C583-67AB-A9C5BEEBEB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534" t="20574" r="4982" b="16720"/>
            <a:stretch/>
          </p:blipFill>
          <p:spPr bwMode="auto">
            <a:xfrm>
              <a:off x="9644959" y="4140454"/>
              <a:ext cx="455548" cy="4119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ED65CE-4427-6361-D924-364A4B159264}"/>
                </a:ext>
              </a:extLst>
            </p:cNvPr>
            <p:cNvSpPr txBox="1"/>
            <p:nvPr/>
          </p:nvSpPr>
          <p:spPr>
            <a:xfrm>
              <a:off x="9378099" y="4474249"/>
              <a:ext cx="1081237" cy="369332"/>
            </a:xfrm>
            <a:prstGeom prst="rect">
              <a:avLst/>
            </a:prstGeom>
            <a:noFill/>
          </p:spPr>
          <p:txBody>
            <a:bodyPr wrap="square" rtlCol="0">
              <a:spAutoFit/>
            </a:bodyPr>
            <a:lstStyle/>
            <a:p>
              <a:r>
                <a:rPr lang="en-US" dirty="0"/>
                <a:t>changes</a:t>
              </a:r>
            </a:p>
          </p:txBody>
        </p:sp>
      </p:gr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88168</TotalTime>
  <Words>6988</Words>
  <Application>Microsoft Macintosh PowerPoint</Application>
  <PresentationFormat>Widescreen</PresentationFormat>
  <Paragraphs>771</Paragraphs>
  <Slides>60</Slides>
  <Notes>57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Calibri Light</vt:lpstr>
      <vt:lpstr>Menlo</vt:lpstr>
      <vt:lpstr>OpenSans</vt:lpstr>
      <vt:lpstr>Source Sans Pro</vt:lpstr>
      <vt:lpstr>Times New Roman</vt:lpstr>
      <vt:lpstr>Wingdings</vt:lpstr>
      <vt:lpstr>Office Theme</vt:lpstr>
      <vt:lpstr>Git and GitHub</vt:lpstr>
      <vt:lpstr>Anouncements</vt:lpstr>
      <vt:lpstr>Anouncements</vt:lpstr>
      <vt:lpstr>Anouncements</vt:lpstr>
      <vt:lpstr>Git and GitHub</vt:lpstr>
      <vt:lpstr>Git &amp; GitHub - version Control</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Announcements</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lpstr>Project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242</cp:revision>
  <dcterms:created xsi:type="dcterms:W3CDTF">2022-12-01T21:47:15Z</dcterms:created>
  <dcterms:modified xsi:type="dcterms:W3CDTF">2026-01-22T23:22:05Z</dcterms:modified>
</cp:coreProperties>
</file>